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500" r:id="rId2"/>
    <p:sldId id="501" r:id="rId3"/>
    <p:sldId id="514" r:id="rId4"/>
    <p:sldId id="559" r:id="rId5"/>
    <p:sldId id="503" r:id="rId6"/>
    <p:sldId id="561" r:id="rId7"/>
    <p:sldId id="563" r:id="rId8"/>
    <p:sldId id="564" r:id="rId9"/>
    <p:sldId id="562" r:id="rId10"/>
    <p:sldId id="571" r:id="rId11"/>
    <p:sldId id="565" r:id="rId12"/>
    <p:sldId id="566" r:id="rId13"/>
    <p:sldId id="548" r:id="rId14"/>
    <p:sldId id="567" r:id="rId15"/>
    <p:sldId id="570" r:id="rId16"/>
    <p:sldId id="550" r:id="rId17"/>
    <p:sldId id="551" r:id="rId18"/>
    <p:sldId id="552" r:id="rId19"/>
    <p:sldId id="530" r:id="rId20"/>
    <p:sldId id="536" r:id="rId21"/>
    <p:sldId id="537" r:id="rId22"/>
    <p:sldId id="538" r:id="rId23"/>
    <p:sldId id="539" r:id="rId24"/>
    <p:sldId id="560" r:id="rId25"/>
    <p:sldId id="511" r:id="rId26"/>
    <p:sldId id="531" r:id="rId27"/>
    <p:sldId id="569" r:id="rId28"/>
    <p:sldId id="575" r:id="rId29"/>
    <p:sldId id="568" r:id="rId30"/>
    <p:sldId id="573" r:id="rId31"/>
    <p:sldId id="574" r:id="rId32"/>
    <p:sldId id="532" r:id="rId33"/>
    <p:sldId id="572" r:id="rId34"/>
    <p:sldId id="533" r:id="rId35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990000"/>
    <a:srgbClr val="66FF33"/>
    <a:srgbClr val="0066FF"/>
    <a:srgbClr val="FFCC00"/>
    <a:srgbClr val="00FF00"/>
    <a:srgbClr val="0000FF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25" autoAdjust="0"/>
    <p:restoredTop sz="82809" autoAdjust="0"/>
  </p:normalViewPr>
  <p:slideViewPr>
    <p:cSldViewPr>
      <p:cViewPr varScale="1">
        <p:scale>
          <a:sx n="71" d="100"/>
          <a:sy n="71" d="100"/>
        </p:scale>
        <p:origin x="2251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1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C41D0AE1-2862-470D-8B45-0A90CE650BD0}" type="datetimeFigureOut">
              <a:rPr lang="ru-RU"/>
              <a:pPr>
                <a:defRPr/>
              </a:pPr>
              <a:t>14.06.2024</a:t>
            </a:fld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6A0CABA-B3EE-429A-BC39-3389F9B918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A0CABA-B3EE-429A-BC39-3389F9B918AF}" type="slidenum">
              <a:rPr lang="ru-RU" altLang="ru-RU" smtClean="0"/>
              <a:pPr>
                <a:defRPr/>
              </a:pPr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4465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A0CABA-B3EE-429A-BC39-3389F9B918AF}" type="slidenum">
              <a:rPr lang="ru-RU" altLang="ru-RU" smtClean="0"/>
              <a:pPr>
                <a:defRPr/>
              </a:pPr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74290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A0CABA-B3EE-429A-BC39-3389F9B918AF}" type="slidenum">
              <a:rPr lang="ru-RU" altLang="ru-RU" smtClean="0"/>
              <a:pPr>
                <a:defRPr/>
              </a:pPr>
              <a:t>23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5425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C7759-4275-436F-940F-33AFE0A382F5}" type="datetimeFigureOut">
              <a:rPr lang="ru-RU"/>
              <a:pPr>
                <a:defRPr/>
              </a:pPr>
              <a:t>14.06.2024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B1D22-CA85-46A2-8332-35E5C50C5C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F571D-A071-4692-9B84-CF715FAE2820}" type="datetimeFigureOut">
              <a:rPr lang="ru-RU"/>
              <a:pPr>
                <a:defRPr/>
              </a:pPr>
              <a:t>14.06.2024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9B886-A146-483C-8390-ADF899864C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0DE50-6329-4B5F-AFA7-E9F59CC5500A}" type="datetimeFigureOut">
              <a:rPr lang="ru-RU"/>
              <a:pPr>
                <a:defRPr/>
              </a:pPr>
              <a:t>14.06.2024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A9E54-4C9E-464C-B36F-D74EDC3DDA8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3D98F-F524-4664-82CA-6FE9AE57ED6E}" type="datetimeFigureOut">
              <a:rPr lang="ru-RU"/>
              <a:pPr>
                <a:defRPr/>
              </a:pPr>
              <a:t>14.06.2024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7DD0F-747D-488F-BC93-B281F85AAB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FB516-ECA5-4D33-A158-2B3D70D7D08E}" type="datetimeFigureOut">
              <a:rPr lang="ru-RU"/>
              <a:pPr>
                <a:defRPr/>
              </a:pPr>
              <a:t>14.06.2024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9999B-0C84-45EB-8544-5C1AB17F71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C6E05-28CC-4B84-A12A-798FCD3EEF7E}" type="datetimeFigureOut">
              <a:rPr lang="ru-RU"/>
              <a:pPr>
                <a:defRPr/>
              </a:pPr>
              <a:t>14.06.2024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ED787-981A-4EE3-8BAC-C7C21272AC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F484F-DC57-4577-A67D-4E64AFF889B6}" type="datetimeFigureOut">
              <a:rPr lang="ru-RU"/>
              <a:pPr>
                <a:defRPr/>
              </a:pPr>
              <a:t>14.06.2024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FD1E6-58C1-406A-B648-FFC3A747AC8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61E93-7EAD-4012-B1E5-E1AFC3DF39CA}" type="datetimeFigureOut">
              <a:rPr lang="ru-RU"/>
              <a:pPr>
                <a:defRPr/>
              </a:pPr>
              <a:t>14.06.2024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680FD-DC42-4347-BDE2-5D9F90AA32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83DCB-399C-438D-81F7-44FD30C6A055}" type="datetimeFigureOut">
              <a:rPr lang="ru-RU"/>
              <a:pPr>
                <a:defRPr/>
              </a:pPr>
              <a:t>14.06.2024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080FA-D9CB-475A-B9B1-05C591E568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70C26-0EB8-4917-9F6B-CDDDBDAAD35F}" type="datetimeFigureOut">
              <a:rPr lang="ru-RU"/>
              <a:pPr>
                <a:defRPr/>
              </a:pPr>
              <a:t>14.06.2024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A4CDF-B993-4BF3-B6B2-3BB0CE3883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EACCA-1CD1-4FFC-BB6E-2A399A7CBDA6}" type="datetimeFigureOut">
              <a:rPr lang="ru-RU"/>
              <a:pPr>
                <a:defRPr/>
              </a:pPr>
              <a:t>14.06.2024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097D5-BA24-426C-BA51-5B6812A4EF1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73A21-D9E1-48DC-8995-C935F38EED75}" type="datetimeFigureOut">
              <a:rPr lang="ru-RU"/>
              <a:pPr>
                <a:defRPr/>
              </a:pPr>
              <a:t>14.06.2024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1F368-A2CC-4064-9331-D6F2795507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8E4FD-A0ED-43FE-8B69-76945BC5612B}" type="datetimeFigureOut">
              <a:rPr lang="ru-RU"/>
              <a:pPr>
                <a:defRPr/>
              </a:pPr>
              <a:t>14.06.2024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1C338-8C6F-4346-A247-866D8EBC3A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16BA5-86C1-4421-8DF8-0484986534C2}" type="datetimeFigureOut">
              <a:rPr lang="ru-RU"/>
              <a:pPr>
                <a:defRPr/>
              </a:pPr>
              <a:t>14.06.2024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AB06E-E4B5-4710-952D-9CBCF70BC7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AAF0086-6945-43FA-BF7F-434228907EF7}" type="datetimeFigureOut">
              <a:rPr lang="ru-RU"/>
              <a:pPr>
                <a:defRPr/>
              </a:pPr>
              <a:t>14.06.2024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72B7654-1E82-4256-A6A1-18A837C34B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Объект 1"/>
          <p:cNvGraphicFramePr>
            <a:graphicFrameLocks noChangeAspect="1"/>
          </p:cNvGraphicFramePr>
          <p:nvPr/>
        </p:nvGraphicFramePr>
        <p:xfrm>
          <a:off x="1979613" y="188913"/>
          <a:ext cx="5472112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4726800" imgH="1628640" progId="">
                  <p:embed/>
                </p:oleObj>
              </mc:Choice>
              <mc:Fallback>
                <p:oleObj name="CorelDRAW" r:id="rId2" imgW="4726800" imgH="1628640" progId="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188913"/>
                        <a:ext cx="5472112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646112" y="2348880"/>
            <a:ext cx="7851775" cy="1800225"/>
          </a:xfrm>
        </p:spPr>
        <p:txBody>
          <a:bodyPr>
            <a:no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br>
              <a:rPr lang="ru-RU" sz="3500" dirty="0"/>
            </a:br>
            <a:r>
              <a:rPr lang="ru-RU" sz="3700" b="1" dirty="0">
                <a:latin typeface="Times New Roman" pitchFamily="18" charset="0"/>
                <a:cs typeface="Times New Roman" pitchFamily="18" charset="0"/>
              </a:rPr>
              <a:t>Местная администрация </a:t>
            </a:r>
            <a:br>
              <a:rPr lang="ru-RU" sz="37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700" b="1" dirty="0">
                <a:latin typeface="Times New Roman" pitchFamily="18" charset="0"/>
                <a:cs typeface="Times New Roman" pitchFamily="18" charset="0"/>
              </a:rPr>
              <a:t>муниципального образования </a:t>
            </a:r>
            <a:br>
              <a:rPr lang="ru-RU" sz="37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700" b="1" dirty="0">
                <a:latin typeface="Times New Roman" pitchFamily="18" charset="0"/>
                <a:cs typeface="Times New Roman" pitchFamily="18" charset="0"/>
              </a:rPr>
              <a:t>Финляндский округ</a:t>
            </a:r>
            <a:br>
              <a:rPr lang="ru-RU" sz="3700" dirty="0">
                <a:latin typeface="Times New Roman" pitchFamily="18" charset="0"/>
                <a:cs typeface="Times New Roman" pitchFamily="18" charset="0"/>
              </a:rPr>
            </a:br>
            <a:endParaRPr lang="ru-RU" sz="3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8194" y="4509120"/>
            <a:ext cx="7854950" cy="180022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94CAF0-F566-4C4F-64FD-0B8E13276149}"/>
              </a:ext>
            </a:extLst>
          </p:cNvPr>
          <p:cNvSpPr txBox="1">
            <a:spLocks/>
          </p:cNvSpPr>
          <p:nvPr/>
        </p:nvSpPr>
        <p:spPr bwMode="auto">
          <a:xfrm>
            <a:off x="539750" y="6173788"/>
            <a:ext cx="82296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Антоновская ул. , д. 14/2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225F8B-6B64-F2AB-1D97-388CA71431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55" y="1628800"/>
            <a:ext cx="5433489" cy="3600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D04A38-5CE7-B94B-C552-F04B6D2905A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11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деревьев</a:t>
            </a:r>
          </a:p>
        </p:txBody>
      </p:sp>
    </p:spTree>
    <p:extLst>
      <p:ext uri="{BB962C8B-B14F-4D97-AF65-F5344CB8AC3E}">
        <p14:creationId xmlns:p14="http://schemas.microsoft.com/office/powerpoint/2010/main" val="4228775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66D01A-9CC5-8F5E-2F64-AB55AB4802B4}"/>
              </a:ext>
            </a:extLst>
          </p:cNvPr>
          <p:cNvSpPr txBox="1">
            <a:spLocks/>
          </p:cNvSpPr>
          <p:nvPr/>
        </p:nvSpPr>
        <p:spPr bwMode="auto">
          <a:xfrm>
            <a:off x="539750" y="6173788"/>
            <a:ext cx="82296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Замшина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д. 30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1742AD-2906-D219-31A9-9DEFB1E98A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80370"/>
            <a:ext cx="5256584" cy="27256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C8D44F-30BB-1246-9075-BDE8C8CC2C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965" y="3573016"/>
            <a:ext cx="5244628" cy="27040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2444284-4F90-3712-81C0-3DC1E574FD7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11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деревьев</a:t>
            </a:r>
          </a:p>
        </p:txBody>
      </p:sp>
    </p:spTree>
    <p:extLst>
      <p:ext uri="{BB962C8B-B14F-4D97-AF65-F5344CB8AC3E}">
        <p14:creationId xmlns:p14="http://schemas.microsoft.com/office/powerpoint/2010/main" val="4009336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ACBEE9-97C8-1109-B417-ADF3FE2EB898}"/>
              </a:ext>
            </a:extLst>
          </p:cNvPr>
          <p:cNvSpPr txBox="1">
            <a:spLocks/>
          </p:cNvSpPr>
          <p:nvPr/>
        </p:nvSpPr>
        <p:spPr bwMode="auto">
          <a:xfrm>
            <a:off x="539750" y="6173788"/>
            <a:ext cx="82296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Замшина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д. 30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41CDB8-5142-DDD2-3FA4-51A6B74BBF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65287"/>
            <a:ext cx="5244628" cy="27256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5D3DE3-5A20-63CE-A50B-55D9DF3E65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22" y="3573016"/>
            <a:ext cx="5244628" cy="27249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A40A62-DED2-4991-0A3B-4252BCDE00E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11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деревьев</a:t>
            </a:r>
          </a:p>
        </p:txBody>
      </p:sp>
    </p:spTree>
    <p:extLst>
      <p:ext uri="{BB962C8B-B14F-4D97-AF65-F5344CB8AC3E}">
        <p14:creationId xmlns:p14="http://schemas.microsoft.com/office/powerpoint/2010/main" val="2409692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 txBox="1">
            <a:spLocks/>
          </p:cNvSpPr>
          <p:nvPr/>
        </p:nvSpPr>
        <p:spPr bwMode="auto">
          <a:xfrm>
            <a:off x="539750" y="6173788"/>
            <a:ext cx="82296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пр. Металлистов, д.61/2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E44A3A-A3CD-6417-4EBA-124F8535C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53" y="766264"/>
            <a:ext cx="3779247" cy="53509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471A4F-1B11-F67D-0BC9-CEF2B0A62A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766264"/>
            <a:ext cx="3981326" cy="535090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EC37DA9C-F818-10F0-A390-485D8989D6E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11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деревьев</a:t>
            </a:r>
          </a:p>
        </p:txBody>
      </p:sp>
    </p:spTree>
    <p:extLst>
      <p:ext uri="{BB962C8B-B14F-4D97-AF65-F5344CB8AC3E}">
        <p14:creationId xmlns:p14="http://schemas.microsoft.com/office/powerpoint/2010/main" val="3904468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2702DC-B729-C265-5260-20F62965CC8E}"/>
              </a:ext>
            </a:extLst>
          </p:cNvPr>
          <p:cNvSpPr txBox="1">
            <a:spLocks/>
          </p:cNvSpPr>
          <p:nvPr/>
        </p:nvSpPr>
        <p:spPr bwMode="auto">
          <a:xfrm>
            <a:off x="539750" y="6173788"/>
            <a:ext cx="82296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пр. Металлистов, д.61/2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3B22C0D-30FB-E5B7-A50E-E1854F281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376" y="797460"/>
            <a:ext cx="3779247" cy="53763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8C041E-48AD-762B-245A-64DCA29A330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11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деревьев</a:t>
            </a:r>
          </a:p>
        </p:txBody>
      </p:sp>
    </p:spTree>
    <p:extLst>
      <p:ext uri="{BB962C8B-B14F-4D97-AF65-F5344CB8AC3E}">
        <p14:creationId xmlns:p14="http://schemas.microsoft.com/office/powerpoint/2010/main" val="2268209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882C63-BFE2-C941-53FB-97952858E012}"/>
              </a:ext>
            </a:extLst>
          </p:cNvPr>
          <p:cNvSpPr txBox="1">
            <a:spLocks/>
          </p:cNvSpPr>
          <p:nvPr/>
        </p:nvSpPr>
        <p:spPr bwMode="auto">
          <a:xfrm>
            <a:off x="539750" y="6173788"/>
            <a:ext cx="82296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Кондратьевский пр., д.63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046C85-6DD5-AD5F-FD28-5C204BE04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376" y="797460"/>
            <a:ext cx="3779247" cy="53763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F6217B-8D4A-8709-A9B6-9F72E7BAD24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11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деревьев</a:t>
            </a:r>
          </a:p>
        </p:txBody>
      </p:sp>
    </p:spTree>
    <p:extLst>
      <p:ext uri="{BB962C8B-B14F-4D97-AF65-F5344CB8AC3E}">
        <p14:creationId xmlns:p14="http://schemas.microsoft.com/office/powerpoint/2010/main" val="1408803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 txBox="1">
            <a:spLocks/>
          </p:cNvSpPr>
          <p:nvPr/>
        </p:nvSpPr>
        <p:spPr bwMode="auto">
          <a:xfrm>
            <a:off x="539750" y="6173788"/>
            <a:ext cx="82296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Герасимовская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д. 11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33FE4B-0478-E382-4E25-0B30E4A428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376" y="797460"/>
            <a:ext cx="3779247" cy="53763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25BC93-D0B1-24E4-D945-C97EFB856E3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11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деревьев</a:t>
            </a:r>
          </a:p>
        </p:txBody>
      </p:sp>
    </p:spTree>
    <p:extLst>
      <p:ext uri="{BB962C8B-B14F-4D97-AF65-F5344CB8AC3E}">
        <p14:creationId xmlns:p14="http://schemas.microsoft.com/office/powerpoint/2010/main" val="3721432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 txBox="1">
            <a:spLocks/>
          </p:cNvSpPr>
          <p:nvPr/>
        </p:nvSpPr>
        <p:spPr bwMode="auto">
          <a:xfrm>
            <a:off x="539750" y="6173788"/>
            <a:ext cx="82296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Кондратьевский пр., д. 57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A940F66-34E0-CE7E-A700-E6A1540E55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375" y="797459"/>
            <a:ext cx="3779247" cy="5376327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5160ADF-931F-F13A-448F-B0B2A168D1F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11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деревьев</a:t>
            </a:r>
          </a:p>
        </p:txBody>
      </p:sp>
    </p:spTree>
    <p:extLst>
      <p:ext uri="{BB962C8B-B14F-4D97-AF65-F5344CB8AC3E}">
        <p14:creationId xmlns:p14="http://schemas.microsoft.com/office/powerpoint/2010/main" val="757789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 txBox="1">
            <a:spLocks/>
          </p:cNvSpPr>
          <p:nvPr/>
        </p:nvSpPr>
        <p:spPr bwMode="auto">
          <a:xfrm>
            <a:off x="539750" y="6173788"/>
            <a:ext cx="82296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Кондратьевский пр., д.77/1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08465D8-7E52-4817-086D-5795F340CE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375" y="797459"/>
            <a:ext cx="3779247" cy="53763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5719EA1-9047-0B55-BE59-CC89B0BBDC8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11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деревьев</a:t>
            </a:r>
          </a:p>
        </p:txBody>
      </p:sp>
    </p:spTree>
    <p:extLst>
      <p:ext uri="{BB962C8B-B14F-4D97-AF65-F5344CB8AC3E}">
        <p14:creationId xmlns:p14="http://schemas.microsoft.com/office/powerpoint/2010/main" val="1608911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Адресная программа по сносу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омоложению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обрезке деревьев, корчевки пней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D6B51AF4-A818-431E-04F8-8585243D6E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094433"/>
              </p:ext>
            </p:extLst>
          </p:nvPr>
        </p:nvGraphicFramePr>
        <p:xfrm>
          <a:off x="251520" y="548679"/>
          <a:ext cx="8640960" cy="60763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4809">
                  <a:extLst>
                    <a:ext uri="{9D8B030D-6E8A-4147-A177-3AD203B41FA5}">
                      <a16:colId xmlns:a16="http://schemas.microsoft.com/office/drawing/2014/main" val="3372096693"/>
                    </a:ext>
                  </a:extLst>
                </a:gridCol>
                <a:gridCol w="1150273">
                  <a:extLst>
                    <a:ext uri="{9D8B030D-6E8A-4147-A177-3AD203B41FA5}">
                      <a16:colId xmlns:a16="http://schemas.microsoft.com/office/drawing/2014/main" val="97553414"/>
                    </a:ext>
                  </a:extLst>
                </a:gridCol>
                <a:gridCol w="1530577">
                  <a:extLst>
                    <a:ext uri="{9D8B030D-6E8A-4147-A177-3AD203B41FA5}">
                      <a16:colId xmlns:a16="http://schemas.microsoft.com/office/drawing/2014/main" val="1798305923"/>
                    </a:ext>
                  </a:extLst>
                </a:gridCol>
                <a:gridCol w="769970">
                  <a:extLst>
                    <a:ext uri="{9D8B030D-6E8A-4147-A177-3AD203B41FA5}">
                      <a16:colId xmlns:a16="http://schemas.microsoft.com/office/drawing/2014/main" val="2682837402"/>
                    </a:ext>
                  </a:extLst>
                </a:gridCol>
                <a:gridCol w="2786696">
                  <a:extLst>
                    <a:ext uri="{9D8B030D-6E8A-4147-A177-3AD203B41FA5}">
                      <a16:colId xmlns:a16="http://schemas.microsoft.com/office/drawing/2014/main" val="2685777659"/>
                    </a:ext>
                  </a:extLst>
                </a:gridCol>
                <a:gridCol w="1808635">
                  <a:extLst>
                    <a:ext uri="{9D8B030D-6E8A-4147-A177-3AD203B41FA5}">
                      <a16:colId xmlns:a16="http://schemas.microsoft.com/office/drawing/2014/main" val="2628676535"/>
                    </a:ext>
                  </a:extLst>
                </a:gridCol>
              </a:tblGrid>
              <a:tr h="11788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Порода деревьев или кустарников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Диаметр, см </a:t>
                      </a:r>
                      <a:b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(для деревьев)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Состояние зеленых насаждений (признаки утраты декоративной ценности и жизнестойкости, иные характеристики)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работ (рубка, рубка ствола, раскряжевка, расчистка от мелколесья, снос)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extLst>
                  <a:ext uri="{0D108BD9-81ED-4DB2-BD59-A6C34878D82A}">
                    <a16:rowId xmlns:a16="http://schemas.microsoft.com/office/drawing/2014/main" val="3354368011"/>
                  </a:ext>
                </a:extLst>
              </a:tr>
              <a:tr h="260236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ЗНОП МЗ 10-20-19 Сквер б/н между д. 57, д. 59, д. 61 по Кондратьевскому пр.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58586" marR="5858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782008"/>
                  </a:ext>
                </a:extLst>
              </a:tr>
              <a:tr h="6026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Ясень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см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Сушь 40%, наклон 45</a:t>
                      </a:r>
                      <a:r>
                        <a:rPr lang="ru-RU" sz="12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стволовые гнили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Снос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extLst>
                  <a:ext uri="{0D108BD9-81ED-4DB2-BD59-A6C34878D82A}">
                    <a16:rowId xmlns:a16="http://schemas.microsoft.com/office/drawing/2014/main" val="568673531"/>
                  </a:ext>
                </a:extLst>
              </a:tr>
              <a:tr h="437433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ЗНОП МЗ 10-20-45 Сквер б/н между д. 59, д. 63 , д. 30 по ул. Федосеенко и д. 109 по пр. Металлистов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58586" marR="5858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2332838"/>
                  </a:ext>
                </a:extLst>
              </a:tr>
              <a:tr h="4773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Тополь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см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Сушь 100%, ранее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омол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Снос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extLst>
                  <a:ext uri="{0D108BD9-81ED-4DB2-BD59-A6C34878D82A}">
                    <a16:rowId xmlns:a16="http://schemas.microsoft.com/office/drawing/2014/main" val="1780200206"/>
                  </a:ext>
                </a:extLst>
              </a:tr>
              <a:tr h="6658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Рябина 7-и ств.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6х20+12 см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Удовлетворительное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Спилить 1 ствол Д=12 см, имеющий стволовые гнили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Снос 1 ствола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extLst>
                  <a:ext uri="{0D108BD9-81ED-4DB2-BD59-A6C34878D82A}">
                    <a16:rowId xmlns:a16="http://schemas.microsoft.com/office/drawing/2014/main" val="3133409047"/>
                  </a:ext>
                </a:extLst>
              </a:tr>
              <a:tr h="323071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ЗНОП МЗ 10-20-17 Сквер б/н между д. 24, д. 26, д. 30 по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Замшиной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ул., д. 21, д. 25, д. 27 по ул. Федосеенко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58586" marR="5858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310208"/>
                  </a:ext>
                </a:extLst>
              </a:tr>
              <a:tr h="7677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Тополь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42+40+32 см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Удовлетворительное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Спилить ствол Д=32 см, имеющий наклон и стволовые гнили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Снос 1 ствола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extLst>
                  <a:ext uri="{0D108BD9-81ED-4DB2-BD59-A6C34878D82A}">
                    <a16:rowId xmlns:a16="http://schemas.microsoft.com/office/drawing/2014/main" val="1484088841"/>
                  </a:ext>
                </a:extLst>
              </a:tr>
              <a:tr h="6658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Береза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30+30+36 см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Сушь в кроне, стволовые гнили, наклон, отслоение коры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Снос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extLst>
                  <a:ext uri="{0D108BD9-81ED-4DB2-BD59-A6C34878D82A}">
                    <a16:rowId xmlns:a16="http://schemas.microsoft.com/office/drawing/2014/main" val="669618592"/>
                  </a:ext>
                </a:extLst>
              </a:tr>
              <a:tr h="6658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Клен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см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Аварийное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Расщепление ствола в продольном направлении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Снос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extLst>
                  <a:ext uri="{0D108BD9-81ED-4DB2-BD59-A6C34878D82A}">
                    <a16:rowId xmlns:a16="http://schemas.microsoft.com/office/drawing/2014/main" val="105583177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4464495"/>
          </a:xfrm>
        </p:spPr>
        <p:txBody>
          <a:bodyPr/>
          <a:lstStyle/>
          <a:p>
            <a:pPr marL="273050" indent="-273050">
              <a:spcBef>
                <a:spcPct val="20000"/>
              </a:spcBef>
              <a:defRPr/>
            </a:pP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Отчет о результатах выполнения работ           по компенсационному озеленению территорий муниципального образования Финляндский округ              в 2023 году</a:t>
            </a:r>
            <a:b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Адресная программа по сносу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омоложению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обрезке деревьев, корчевки пней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E14E1A0-F428-6949-3A67-AC7D03BEC9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859307"/>
              </p:ext>
            </p:extLst>
          </p:nvPr>
        </p:nvGraphicFramePr>
        <p:xfrm>
          <a:off x="251521" y="548681"/>
          <a:ext cx="8640961" cy="60815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4809">
                  <a:extLst>
                    <a:ext uri="{9D8B030D-6E8A-4147-A177-3AD203B41FA5}">
                      <a16:colId xmlns:a16="http://schemas.microsoft.com/office/drawing/2014/main" val="581669151"/>
                    </a:ext>
                  </a:extLst>
                </a:gridCol>
                <a:gridCol w="1150274">
                  <a:extLst>
                    <a:ext uri="{9D8B030D-6E8A-4147-A177-3AD203B41FA5}">
                      <a16:colId xmlns:a16="http://schemas.microsoft.com/office/drawing/2014/main" val="3503423271"/>
                    </a:ext>
                  </a:extLst>
                </a:gridCol>
                <a:gridCol w="1530577">
                  <a:extLst>
                    <a:ext uri="{9D8B030D-6E8A-4147-A177-3AD203B41FA5}">
                      <a16:colId xmlns:a16="http://schemas.microsoft.com/office/drawing/2014/main" val="1689706470"/>
                    </a:ext>
                  </a:extLst>
                </a:gridCol>
                <a:gridCol w="769970">
                  <a:extLst>
                    <a:ext uri="{9D8B030D-6E8A-4147-A177-3AD203B41FA5}">
                      <a16:colId xmlns:a16="http://schemas.microsoft.com/office/drawing/2014/main" val="1417460942"/>
                    </a:ext>
                  </a:extLst>
                </a:gridCol>
                <a:gridCol w="2786696">
                  <a:extLst>
                    <a:ext uri="{9D8B030D-6E8A-4147-A177-3AD203B41FA5}">
                      <a16:colId xmlns:a16="http://schemas.microsoft.com/office/drawing/2014/main" val="2077070196"/>
                    </a:ext>
                  </a:extLst>
                </a:gridCol>
                <a:gridCol w="1808635">
                  <a:extLst>
                    <a:ext uri="{9D8B030D-6E8A-4147-A177-3AD203B41FA5}">
                      <a16:colId xmlns:a16="http://schemas.microsoft.com/office/drawing/2014/main" val="2842282832"/>
                    </a:ext>
                  </a:extLst>
                </a:gridCol>
              </a:tblGrid>
              <a:tr h="11034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Порода деревьев или кустарников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Диаметр, см </a:t>
                      </a:r>
                      <a:b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(для деревьев)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Состояние зеленых насаждений (признаки утраты декоративной ценности и жизнестойкости, иные характеристики)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работ (рубка, рубка ствола, раскряжевка, расчистка от мелколесья, снос)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extLst>
                  <a:ext uri="{0D108BD9-81ED-4DB2-BD59-A6C34878D82A}">
                    <a16:rowId xmlns:a16="http://schemas.microsoft.com/office/drawing/2014/main" val="3217880078"/>
                  </a:ext>
                </a:extLst>
              </a:tr>
              <a:tr h="219783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10-20-42 сквер б/н западнее д. 25 по ул. Федосеенко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1231380"/>
                  </a:ext>
                </a:extLst>
              </a:tr>
              <a:tr h="4837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Вяз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 см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Сушь 100%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Снос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9685701"/>
                  </a:ext>
                </a:extLst>
              </a:tr>
              <a:tr h="451859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10-20-48 сквер б/н на ул. Федосеенко между д. 25, д. 27, д. 29 и д. 31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951745"/>
                  </a:ext>
                </a:extLst>
              </a:tr>
              <a:tr h="4837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Вяз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 см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Сушь 100%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Снос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8376336"/>
                  </a:ext>
                </a:extLst>
              </a:tr>
              <a:tr h="425677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10-20-37 сквер б/н на ул. Федосеенко между д. 30, д. 32, д. 34, д. 36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4214137"/>
                  </a:ext>
                </a:extLst>
              </a:tr>
              <a:tr h="6306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Береза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 см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Сушь 100%, без вершины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Снос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02563816"/>
                  </a:ext>
                </a:extLst>
              </a:tr>
              <a:tr h="302406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10-20-8 сквер б/н южнее д. 14, корп. 2, по Антоновской ул.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2995181"/>
                  </a:ext>
                </a:extLst>
              </a:tr>
              <a:tr h="7186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Вяз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 см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Сушь 50%, голландская болезнь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Снос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83592741"/>
                  </a:ext>
                </a:extLst>
              </a:tr>
              <a:tr h="6306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Тополь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 см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Сушь 100%, ранее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омол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Снос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15418164"/>
                  </a:ext>
                </a:extLst>
              </a:tr>
              <a:tr h="6306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Лиственница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 см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Сушь 70%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Снос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379409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7227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Адресная программа по сносу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омоложению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обрезке деревьев, корчевки пней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9BFB271-2088-F1EE-63B9-E6CCAB4688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4871837"/>
              </p:ext>
            </p:extLst>
          </p:nvPr>
        </p:nvGraphicFramePr>
        <p:xfrm>
          <a:off x="251521" y="548680"/>
          <a:ext cx="8640961" cy="61290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4809">
                  <a:extLst>
                    <a:ext uri="{9D8B030D-6E8A-4147-A177-3AD203B41FA5}">
                      <a16:colId xmlns:a16="http://schemas.microsoft.com/office/drawing/2014/main" val="581669151"/>
                    </a:ext>
                  </a:extLst>
                </a:gridCol>
                <a:gridCol w="1150274">
                  <a:extLst>
                    <a:ext uri="{9D8B030D-6E8A-4147-A177-3AD203B41FA5}">
                      <a16:colId xmlns:a16="http://schemas.microsoft.com/office/drawing/2014/main" val="3503423271"/>
                    </a:ext>
                  </a:extLst>
                </a:gridCol>
                <a:gridCol w="1530577">
                  <a:extLst>
                    <a:ext uri="{9D8B030D-6E8A-4147-A177-3AD203B41FA5}">
                      <a16:colId xmlns:a16="http://schemas.microsoft.com/office/drawing/2014/main" val="1689706470"/>
                    </a:ext>
                  </a:extLst>
                </a:gridCol>
                <a:gridCol w="769970">
                  <a:extLst>
                    <a:ext uri="{9D8B030D-6E8A-4147-A177-3AD203B41FA5}">
                      <a16:colId xmlns:a16="http://schemas.microsoft.com/office/drawing/2014/main" val="1417460942"/>
                    </a:ext>
                  </a:extLst>
                </a:gridCol>
                <a:gridCol w="2786696">
                  <a:extLst>
                    <a:ext uri="{9D8B030D-6E8A-4147-A177-3AD203B41FA5}">
                      <a16:colId xmlns:a16="http://schemas.microsoft.com/office/drawing/2014/main" val="2077070196"/>
                    </a:ext>
                  </a:extLst>
                </a:gridCol>
                <a:gridCol w="1808635">
                  <a:extLst>
                    <a:ext uri="{9D8B030D-6E8A-4147-A177-3AD203B41FA5}">
                      <a16:colId xmlns:a16="http://schemas.microsoft.com/office/drawing/2014/main" val="2842282832"/>
                    </a:ext>
                  </a:extLst>
                </a:gridCol>
              </a:tblGrid>
              <a:tr h="10660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Порода деревьев или кустарников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Диаметр, см </a:t>
                      </a:r>
                      <a:b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(для деревьев)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Состояние зеленых насаждений (признаки утраты декоративной ценности и жизнестойкости, иные характеристики)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работ (рубка, рубка ствола, раскряжевка, расчистка от мелколесья, снос)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extLst>
                  <a:ext uri="{0D108BD9-81ED-4DB2-BD59-A6C34878D82A}">
                    <a16:rowId xmlns:a16="http://schemas.microsoft.com/office/drawing/2014/main" val="3217880078"/>
                  </a:ext>
                </a:extLst>
              </a:tr>
              <a:tr h="277018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10-20-26  сквер б/н на пр. Металлистов у д. 65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1231380"/>
                  </a:ext>
                </a:extLst>
              </a:tr>
              <a:tr h="4786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Береза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30+30+18 см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Удовлетворительное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Спилить сухой ствол Д=18 см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Снос 1 ствола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9685701"/>
                  </a:ext>
                </a:extLst>
              </a:tr>
              <a:tr h="4786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Береза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32+16+20 см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Удовлетворительное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Спилить сухой ствол Д=20 см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Снос 1 ствола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91951745"/>
                  </a:ext>
                </a:extLst>
              </a:tr>
              <a:tr h="4786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Рябина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 см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Сушь 100%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Снос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8376336"/>
                  </a:ext>
                </a:extLst>
              </a:tr>
              <a:tr h="4786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Береза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 см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Сушь 100%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Снос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74214137"/>
                  </a:ext>
                </a:extLst>
              </a:tr>
              <a:tr h="8704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Ива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36+30+24+30 см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Аварийное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Стволовые, прикорневые гнили, расщепление ствола в продольном направлении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Снос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02563816"/>
                  </a:ext>
                </a:extLst>
              </a:tr>
              <a:tr h="287261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10-20-25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сквер б/н на Полюстровском пр. между д. 15 и д. 19, корп. 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2995181"/>
                  </a:ext>
                </a:extLst>
              </a:tr>
              <a:tr h="5521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Вяз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см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Сушь 100%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Снос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83592741"/>
                  </a:ext>
                </a:extLst>
              </a:tr>
              <a:tr h="6745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Ива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 см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Стволовые гнили, обширное дупло, следы жизнедеятельности короедов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Снос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15418164"/>
                  </a:ext>
                </a:extLst>
              </a:tr>
              <a:tr h="4786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Вяз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см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Сушь 100%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Снос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379409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6637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Адресная программа по сносу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омоложению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обрезке деревьев, корчевки пней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280761B-86F9-1E75-F661-BB0A210F71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797492"/>
              </p:ext>
            </p:extLst>
          </p:nvPr>
        </p:nvGraphicFramePr>
        <p:xfrm>
          <a:off x="251520" y="620689"/>
          <a:ext cx="8640960" cy="62112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4809">
                  <a:extLst>
                    <a:ext uri="{9D8B030D-6E8A-4147-A177-3AD203B41FA5}">
                      <a16:colId xmlns:a16="http://schemas.microsoft.com/office/drawing/2014/main" val="3011674197"/>
                    </a:ext>
                  </a:extLst>
                </a:gridCol>
                <a:gridCol w="1150274">
                  <a:extLst>
                    <a:ext uri="{9D8B030D-6E8A-4147-A177-3AD203B41FA5}">
                      <a16:colId xmlns:a16="http://schemas.microsoft.com/office/drawing/2014/main" val="2347682902"/>
                    </a:ext>
                  </a:extLst>
                </a:gridCol>
                <a:gridCol w="1530576">
                  <a:extLst>
                    <a:ext uri="{9D8B030D-6E8A-4147-A177-3AD203B41FA5}">
                      <a16:colId xmlns:a16="http://schemas.microsoft.com/office/drawing/2014/main" val="1997424476"/>
                    </a:ext>
                  </a:extLst>
                </a:gridCol>
                <a:gridCol w="769970">
                  <a:extLst>
                    <a:ext uri="{9D8B030D-6E8A-4147-A177-3AD203B41FA5}">
                      <a16:colId xmlns:a16="http://schemas.microsoft.com/office/drawing/2014/main" val="2027285677"/>
                    </a:ext>
                  </a:extLst>
                </a:gridCol>
                <a:gridCol w="2786696">
                  <a:extLst>
                    <a:ext uri="{9D8B030D-6E8A-4147-A177-3AD203B41FA5}">
                      <a16:colId xmlns:a16="http://schemas.microsoft.com/office/drawing/2014/main" val="1766825119"/>
                    </a:ext>
                  </a:extLst>
                </a:gridCol>
                <a:gridCol w="1808635">
                  <a:extLst>
                    <a:ext uri="{9D8B030D-6E8A-4147-A177-3AD203B41FA5}">
                      <a16:colId xmlns:a16="http://schemas.microsoft.com/office/drawing/2014/main" val="1731043209"/>
                    </a:ext>
                  </a:extLst>
                </a:gridCol>
              </a:tblGrid>
              <a:tr h="10138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Порода деревьев или кустарников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Диаметр, см </a:t>
                      </a:r>
                      <a:b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(для деревьев)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Состояние зеленых насаждений (признаки утраты декоративной ценности и жизнестойкости, иные характеристики)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работ (рубка, рубка ствола, раскряжевка, расчистка от мелколесья, снос)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extLst>
                  <a:ext uri="{0D108BD9-81ED-4DB2-BD59-A6C34878D82A}">
                    <a16:rowId xmlns:a16="http://schemas.microsoft.com/office/drawing/2014/main" val="260123441"/>
                  </a:ext>
                </a:extLst>
              </a:tr>
              <a:tr h="4551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Вяз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 см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Сушь 100%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Снос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89492467"/>
                  </a:ext>
                </a:extLst>
              </a:tr>
              <a:tr h="4551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Вяз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20+8 см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Сушь 50%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Снос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80512778"/>
                  </a:ext>
                </a:extLst>
              </a:tr>
              <a:tr h="6415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Вяз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 см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Сушь 40%, вылетные отверстия заболонников, прикорневые гнили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Снос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63840994"/>
                  </a:ext>
                </a:extLst>
              </a:tr>
              <a:tr h="343708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10-20-2 сквер б/н между д. 9 и д. 11 по Полюстровскому пр.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280704"/>
                  </a:ext>
                </a:extLst>
              </a:tr>
              <a:tr h="4551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Вяз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16+4+6 см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Сушь 100%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Снос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23020406"/>
                  </a:ext>
                </a:extLst>
              </a:tr>
              <a:tr h="374248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10-20-38 сквер б/н между д. 17 и д. 23 по </a:t>
                      </a:r>
                      <a:r>
                        <a:rPr lang="ru-RU" sz="1200" b="1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Бестужевской</a:t>
                      </a: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ул. и д. 12, д. 14, д. 16 по </a:t>
                      </a:r>
                      <a:r>
                        <a:rPr lang="ru-RU" sz="1200" b="1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Герасимовской</a:t>
                      </a: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231299"/>
                  </a:ext>
                </a:extLst>
              </a:tr>
              <a:tr h="4551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Черемуха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 см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Сушь 70%, стволовые гнили, дупло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Снос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4740490"/>
                  </a:ext>
                </a:extLst>
              </a:tr>
              <a:tr h="5496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Вяз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 см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Сушь 50%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Снос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14799786"/>
                  </a:ext>
                </a:extLst>
              </a:tr>
              <a:tr h="606532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10-20-10 сквер б/н между д. 18, д. 16 и д. 14 по </a:t>
                      </a:r>
                      <a:r>
                        <a:rPr lang="ru-RU" sz="1200" b="1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Герасимовской</a:t>
                      </a: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6172440"/>
                  </a:ext>
                </a:extLst>
              </a:tr>
              <a:tr h="4823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Береза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 см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Наклон на д/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суховершинность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кроны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Снос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888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8221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Адресная программа по сносу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омоложению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обрезке деревьев, корчевки пней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1AFF95A-6A5B-D0F7-C8CC-E279F636C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583186"/>
              </p:ext>
            </p:extLst>
          </p:nvPr>
        </p:nvGraphicFramePr>
        <p:xfrm>
          <a:off x="251520" y="857370"/>
          <a:ext cx="8640960" cy="57426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4809">
                  <a:extLst>
                    <a:ext uri="{9D8B030D-6E8A-4147-A177-3AD203B41FA5}">
                      <a16:colId xmlns:a16="http://schemas.microsoft.com/office/drawing/2014/main" val="3482039116"/>
                    </a:ext>
                  </a:extLst>
                </a:gridCol>
                <a:gridCol w="1150274">
                  <a:extLst>
                    <a:ext uri="{9D8B030D-6E8A-4147-A177-3AD203B41FA5}">
                      <a16:colId xmlns:a16="http://schemas.microsoft.com/office/drawing/2014/main" val="2455239583"/>
                    </a:ext>
                  </a:extLst>
                </a:gridCol>
                <a:gridCol w="1530576">
                  <a:extLst>
                    <a:ext uri="{9D8B030D-6E8A-4147-A177-3AD203B41FA5}">
                      <a16:colId xmlns:a16="http://schemas.microsoft.com/office/drawing/2014/main" val="3056576604"/>
                    </a:ext>
                  </a:extLst>
                </a:gridCol>
                <a:gridCol w="769970">
                  <a:extLst>
                    <a:ext uri="{9D8B030D-6E8A-4147-A177-3AD203B41FA5}">
                      <a16:colId xmlns:a16="http://schemas.microsoft.com/office/drawing/2014/main" val="2962369837"/>
                    </a:ext>
                  </a:extLst>
                </a:gridCol>
                <a:gridCol w="2786696">
                  <a:extLst>
                    <a:ext uri="{9D8B030D-6E8A-4147-A177-3AD203B41FA5}">
                      <a16:colId xmlns:a16="http://schemas.microsoft.com/office/drawing/2014/main" val="663030871"/>
                    </a:ext>
                  </a:extLst>
                </a:gridCol>
                <a:gridCol w="1808635">
                  <a:extLst>
                    <a:ext uri="{9D8B030D-6E8A-4147-A177-3AD203B41FA5}">
                      <a16:colId xmlns:a16="http://schemas.microsoft.com/office/drawing/2014/main" val="215109427"/>
                    </a:ext>
                  </a:extLst>
                </a:gridCol>
              </a:tblGrid>
              <a:tr h="9825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Порода деревьев или кустарников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Диаметр, см </a:t>
                      </a:r>
                      <a:b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(для деревьев)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Состояние зеленых насаждений (признаки утраты декоративной ценности и жизнестойкости, иные характеристики)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работ (рубка, рубка ствола, раскряжевка, расчистка от мелколесья, снос)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extLst>
                  <a:ext uri="{0D108BD9-81ED-4DB2-BD59-A6C34878D82A}">
                    <a16:rowId xmlns:a16="http://schemas.microsoft.com/office/drawing/2014/main" val="1499206412"/>
                  </a:ext>
                </a:extLst>
              </a:tr>
              <a:tr h="166631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10-20-6 сквер б/н на Кондратьевском пр., д. 83, корп. 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2994784"/>
                  </a:ext>
                </a:extLst>
              </a:tr>
              <a:tr h="4411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Береза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 см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Сушь 100%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Снос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38233228"/>
                  </a:ext>
                </a:extLst>
              </a:tr>
              <a:tr h="166631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10-20-40 сквер б/н между д. 75, корп. 1, д. 77, корп. 1 и д. 75, корп. 2, по Кондратьевскому пр.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1907891"/>
                  </a:ext>
                </a:extLst>
              </a:tr>
              <a:tr h="4411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Вяз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 см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Сушь 100%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Снос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168740"/>
                  </a:ext>
                </a:extLst>
              </a:tr>
              <a:tr h="166631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10-20-12 сквер б/н между д. 81, корп. 1, д. 77, корп. 3, и д. 81, корп. 2, по Кондратьевскому пр.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6569995"/>
                  </a:ext>
                </a:extLst>
              </a:tr>
              <a:tr h="4411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Рябина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 см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Сушь 70%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Снос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2342365"/>
                  </a:ext>
                </a:extLst>
              </a:tr>
              <a:tr h="4411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Рябина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16+16 см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Сушь 70%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Снос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00675356"/>
                  </a:ext>
                </a:extLst>
              </a:tr>
              <a:tr h="6217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Рябина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 см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Сушь 50%, прикорневые гнили, отслоение коры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Снос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26315793"/>
                  </a:ext>
                </a:extLst>
              </a:tr>
              <a:tr h="4411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Тополь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 см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Сушь 90%, ранее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омолож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Снос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1714311"/>
                  </a:ext>
                </a:extLst>
              </a:tr>
              <a:tr h="347206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10-20-29 </a:t>
                      </a:r>
                      <a:r>
                        <a:rPr lang="ru-RU" sz="1200" b="1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cквер</a:t>
                      </a: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б/н во дворе д. 4, д. 6 и д. 8/53 по Лабораторной ул., д. 42 по Кондратьевскому пр. и д. 51 по Полюстровскому пр.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0919207"/>
                  </a:ext>
                </a:extLst>
              </a:tr>
              <a:tr h="6217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Тополь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 см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Неудовлетворительное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Стволовые гнили, отслоение коры, сушь 40%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Снос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723454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1902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FBF913-5E91-5AAC-1EE8-A1E9C0513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036496" cy="1143000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Адресная программа по сносу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омоложению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обрезке деревьев, корчевки пней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8D426B1D-E6CB-C96B-869E-0F473EB82A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6978660"/>
              </p:ext>
            </p:extLst>
          </p:nvPr>
        </p:nvGraphicFramePr>
        <p:xfrm>
          <a:off x="251520" y="1052736"/>
          <a:ext cx="8640960" cy="20094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4809">
                  <a:extLst>
                    <a:ext uri="{9D8B030D-6E8A-4147-A177-3AD203B41FA5}">
                      <a16:colId xmlns:a16="http://schemas.microsoft.com/office/drawing/2014/main" val="3482039116"/>
                    </a:ext>
                  </a:extLst>
                </a:gridCol>
                <a:gridCol w="1150274">
                  <a:extLst>
                    <a:ext uri="{9D8B030D-6E8A-4147-A177-3AD203B41FA5}">
                      <a16:colId xmlns:a16="http://schemas.microsoft.com/office/drawing/2014/main" val="2455239583"/>
                    </a:ext>
                  </a:extLst>
                </a:gridCol>
                <a:gridCol w="1530576">
                  <a:extLst>
                    <a:ext uri="{9D8B030D-6E8A-4147-A177-3AD203B41FA5}">
                      <a16:colId xmlns:a16="http://schemas.microsoft.com/office/drawing/2014/main" val="3056576604"/>
                    </a:ext>
                  </a:extLst>
                </a:gridCol>
                <a:gridCol w="769970">
                  <a:extLst>
                    <a:ext uri="{9D8B030D-6E8A-4147-A177-3AD203B41FA5}">
                      <a16:colId xmlns:a16="http://schemas.microsoft.com/office/drawing/2014/main" val="2962369837"/>
                    </a:ext>
                  </a:extLst>
                </a:gridCol>
                <a:gridCol w="2786696">
                  <a:extLst>
                    <a:ext uri="{9D8B030D-6E8A-4147-A177-3AD203B41FA5}">
                      <a16:colId xmlns:a16="http://schemas.microsoft.com/office/drawing/2014/main" val="663030871"/>
                    </a:ext>
                  </a:extLst>
                </a:gridCol>
                <a:gridCol w="1808635">
                  <a:extLst>
                    <a:ext uri="{9D8B030D-6E8A-4147-A177-3AD203B41FA5}">
                      <a16:colId xmlns:a16="http://schemas.microsoft.com/office/drawing/2014/main" val="215109427"/>
                    </a:ext>
                  </a:extLst>
                </a:gridCol>
              </a:tblGrid>
              <a:tr h="9825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Порода деревьев или кустарников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Диаметр, см </a:t>
                      </a:r>
                      <a:b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(для деревьев)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Состояние зеленых насаждений (признаки утраты декоративной ценности и жизнестойкости, иные характеристики)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работ (рубка, рубка ствола, раскряжевка, расчистка от мелколесья, снос)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86" marR="58586" marT="0" marB="0" anchor="ctr"/>
                </a:tc>
                <a:extLst>
                  <a:ext uri="{0D108BD9-81ED-4DB2-BD59-A6C34878D82A}">
                    <a16:rowId xmlns:a16="http://schemas.microsoft.com/office/drawing/2014/main" val="1499206412"/>
                  </a:ext>
                </a:extLst>
              </a:tr>
              <a:tr h="242024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ЗНОП МЗ 10-20-43 </a:t>
                      </a:r>
                      <a:r>
                        <a:rPr lang="ru-RU" sz="1200" b="1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cквер</a:t>
                      </a:r>
                      <a:r>
                        <a:rPr lang="ru-RU" sz="12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б/н южнее д. 31, д. 33, д. 35 по пр. Маршала Блюхера</a:t>
                      </a:r>
                      <a:endParaRPr lang="ru-RU" sz="12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2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2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2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2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2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64298521"/>
                  </a:ext>
                </a:extLst>
              </a:tr>
              <a:tr h="7004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Клен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 см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Наличие дупел; наличие плодовых тел, дереворазрушающих грибов; угол наклона ствола св.45 градусов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Снос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56619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8876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Снос деревьев</a:t>
            </a:r>
          </a:p>
        </p:txBody>
      </p:sp>
      <p:sp>
        <p:nvSpPr>
          <p:cNvPr id="9220" name="Заголовок 1"/>
          <p:cNvSpPr txBox="1">
            <a:spLocks/>
          </p:cNvSpPr>
          <p:nvPr/>
        </p:nvSpPr>
        <p:spPr bwMode="auto">
          <a:xfrm>
            <a:off x="539750" y="5949280"/>
            <a:ext cx="8229600" cy="85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Антоновская, д. 14/2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12A7B88-BD83-13B4-1A20-DCEB6F3C92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93" y="740837"/>
            <a:ext cx="3779247" cy="53763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FE6FC8-FDC4-18E0-6E5F-E59E543FE3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003" y="720196"/>
            <a:ext cx="3779247" cy="539696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4968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Снос деревьев</a:t>
            </a:r>
          </a:p>
        </p:txBody>
      </p:sp>
      <p:sp>
        <p:nvSpPr>
          <p:cNvPr id="9220" name="Заголовок 1"/>
          <p:cNvSpPr txBox="1">
            <a:spLocks/>
          </p:cNvSpPr>
          <p:nvPr/>
        </p:nvSpPr>
        <p:spPr bwMode="auto">
          <a:xfrm>
            <a:off x="539750" y="5949280"/>
            <a:ext cx="8229600" cy="85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Кондратьевский пр., д. 81/1 -81/2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8B634D-1FFF-6B68-A8E4-BE664CDEEB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93" y="738770"/>
            <a:ext cx="3779247" cy="53763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5E314C-8FBA-8BF4-E551-5DCBD330E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003" y="740274"/>
            <a:ext cx="3779247" cy="53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597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D7582-EEF4-E085-6DAE-323FC0B6E9B5}"/>
              </a:ext>
            </a:extLst>
          </p:cNvPr>
          <p:cNvSpPr txBox="1">
            <a:spLocks/>
          </p:cNvSpPr>
          <p:nvPr/>
        </p:nvSpPr>
        <p:spPr bwMode="auto">
          <a:xfrm>
            <a:off x="539750" y="5949280"/>
            <a:ext cx="8229600" cy="85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Федосеенко, д. 27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8FFCAC-C6EB-A827-0549-8E795DC2AC8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470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Снос деревьев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232493-3140-A5CA-4990-41946A7DE3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93" y="738769"/>
            <a:ext cx="3779247" cy="53763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FB8F7AE-F563-9A83-4B80-7EC92225D9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003" y="738768"/>
            <a:ext cx="3779247" cy="53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68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3E3F06-1C1B-881F-7B24-F738A84C78C9}"/>
              </a:ext>
            </a:extLst>
          </p:cNvPr>
          <p:cNvSpPr txBox="1">
            <a:spLocks/>
          </p:cNvSpPr>
          <p:nvPr/>
        </p:nvSpPr>
        <p:spPr bwMode="auto">
          <a:xfrm>
            <a:off x="539750" y="5949280"/>
            <a:ext cx="8229600" cy="85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Кондратьевский пр., д. 57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6BC53F-EBF5-E8C2-1D95-51EEFE3A79BC}"/>
              </a:ext>
            </a:extLst>
          </p:cNvPr>
          <p:cNvSpPr txBox="1">
            <a:spLocks/>
          </p:cNvSpPr>
          <p:nvPr/>
        </p:nvSpPr>
        <p:spPr>
          <a:xfrm>
            <a:off x="0" y="40580"/>
            <a:ext cx="9144000" cy="72412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Снос деревьев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89E3578-2E3C-8D43-ADC0-15A78A3C49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93" y="738767"/>
            <a:ext cx="3779247" cy="53996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8E27A8-278D-E011-21BC-4D57F0DBD9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881" y="731445"/>
            <a:ext cx="3781741" cy="541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226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CDB2DE-8452-A56B-535B-4296CD7D5D16}"/>
              </a:ext>
            </a:extLst>
          </p:cNvPr>
          <p:cNvSpPr txBox="1">
            <a:spLocks/>
          </p:cNvSpPr>
          <p:nvPr/>
        </p:nvSpPr>
        <p:spPr bwMode="auto">
          <a:xfrm>
            <a:off x="539750" y="5949280"/>
            <a:ext cx="8229600" cy="85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Кондратьевский пр., д. 63 – 63/2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44A892-8F43-5D78-2600-558E0D7109F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2412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Снос деревьев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8F39B8-C650-7816-2099-BA40906222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99" y="740835"/>
            <a:ext cx="3781741" cy="54048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608CEF-B005-2620-ABE9-FCA0B0EB24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003" y="724124"/>
            <a:ext cx="3779247" cy="542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91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36512" y="260648"/>
            <a:ext cx="892797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Адресная программа посадки зеленых насаждений в 2023 году 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11B5EBF2-5885-0A74-C37E-546AED2E07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094755"/>
              </p:ext>
            </p:extLst>
          </p:nvPr>
        </p:nvGraphicFramePr>
        <p:xfrm>
          <a:off x="251520" y="764704"/>
          <a:ext cx="8640959" cy="56058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1950948505"/>
                    </a:ext>
                  </a:extLst>
                </a:gridCol>
                <a:gridCol w="6840760">
                  <a:extLst>
                    <a:ext uri="{9D8B030D-6E8A-4147-A177-3AD203B41FA5}">
                      <a16:colId xmlns:a16="http://schemas.microsoft.com/office/drawing/2014/main" val="1255034915"/>
                    </a:ext>
                  </a:extLst>
                </a:gridCol>
                <a:gridCol w="1080119">
                  <a:extLst>
                    <a:ext uri="{9D8B030D-6E8A-4147-A177-3AD203B41FA5}">
                      <a16:colId xmlns:a16="http://schemas.microsoft.com/office/drawing/2014/main" val="2059425487"/>
                    </a:ext>
                  </a:extLst>
                </a:gridCol>
              </a:tblGrid>
              <a:tr h="100079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Порода дерева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algn="ctr" fontAlgn="base">
                        <a:tabLst>
                          <a:tab pos="665480" algn="l"/>
                          <a:tab pos="1276985" algn="ctr"/>
                        </a:tabLst>
                      </a:pPr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(шт.)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754267564"/>
                  </a:ext>
                </a:extLst>
              </a:tr>
              <a:tr h="100079">
                <a:tc gridSpan="3"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10-20-19 Сквер б/н между д. 57, д. 59, д. 61 по Кондратьевскому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ru-RU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3810291388"/>
                  </a:ext>
                </a:extLst>
              </a:tr>
              <a:tr h="100079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Рябина </a:t>
                      </a:r>
                      <a:r>
                        <a:rPr lang="ru-RU" sz="1200" kern="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Эдулис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214979159"/>
                  </a:ext>
                </a:extLst>
              </a:tr>
              <a:tr h="200159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10-20-45</a:t>
                      </a:r>
                    </a:p>
                    <a:p>
                      <a:pPr algn="ctr" fontAlgn="base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Сквер б/н между д. 59, д. 63 , д. 30 по ул. Федосеенко и д. 109 по пр. Металлистов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ru-RU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2683804902"/>
                  </a:ext>
                </a:extLst>
              </a:tr>
              <a:tr h="100079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Рябина </a:t>
                      </a:r>
                      <a:r>
                        <a:rPr lang="ru-RU" sz="1200" kern="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Эдулис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1440867138"/>
                  </a:ext>
                </a:extLst>
              </a:tr>
              <a:tr h="200159">
                <a:tc gridSpan="3"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10-20-17 Сквер б/н между д. 24, д. 26, д. 30 по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Замшиной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ул., д. 21, д. 25, д. 27 по ул. Федосеенко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ru-RU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1880531390"/>
                  </a:ext>
                </a:extLst>
              </a:tr>
              <a:tr h="131928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Рябина </a:t>
                      </a:r>
                      <a:r>
                        <a:rPr lang="ru-RU" sz="1200" kern="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Эдулис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3177128409"/>
                  </a:ext>
                </a:extLst>
              </a:tr>
              <a:tr h="100079">
                <a:tc gridSpan="3"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10-20-22 сквер б/н на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Замшиной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ул. между д. 28, д.44 и д. 31 по ул. Федосеенко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ru-RU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1167741069"/>
                  </a:ext>
                </a:extLst>
              </a:tr>
              <a:tr h="100079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Ива </a:t>
                      </a:r>
                      <a:r>
                        <a:rPr lang="ru-RU" sz="1200" kern="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Буллата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2066741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Клён </a:t>
                      </a:r>
                      <a:r>
                        <a:rPr lang="ru-RU" sz="1200" kern="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Друммонди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410071173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Рябина </a:t>
                      </a:r>
                      <a:r>
                        <a:rPr lang="ru-RU" sz="1200" kern="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Эдулис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2523306873"/>
                  </a:ext>
                </a:extLst>
              </a:tr>
              <a:tr h="100079">
                <a:tc gridSpan="3">
                  <a:txBody>
                    <a:bodyPr/>
                    <a:lstStyle/>
                    <a:p>
                      <a:pPr algn="ctr" fontAlgn="base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10-20-8 сквер б/н южнее д. 14, корп. 2, по Антоновской ул.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ru-RU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1925948896"/>
                  </a:ext>
                </a:extLst>
              </a:tr>
              <a:tr h="100079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2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Рябина Эдулис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791466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Ива </a:t>
                      </a:r>
                      <a:r>
                        <a:rPr lang="ru-RU" sz="1200" kern="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Буллата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2631065568"/>
                  </a:ext>
                </a:extLst>
              </a:tr>
              <a:tr h="100079">
                <a:tc gridSpan="3">
                  <a:txBody>
                    <a:bodyPr/>
                    <a:lstStyle/>
                    <a:p>
                      <a:pPr algn="ctr" fontAlgn="base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10-20-26  сквер б/н на пр. Металлистов у д. 65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ru-RU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2817207750"/>
                  </a:ext>
                </a:extLst>
              </a:tr>
              <a:tr h="100079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Рябина </a:t>
                      </a:r>
                      <a:r>
                        <a:rPr lang="ru-RU" sz="1200" kern="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Эдулис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250450660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Ива </a:t>
                      </a:r>
                      <a:r>
                        <a:rPr lang="ru-RU" sz="1200" kern="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Буллата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998285123"/>
                  </a:ext>
                </a:extLst>
              </a:tr>
              <a:tr h="100079">
                <a:tc gridSpan="3">
                  <a:txBody>
                    <a:bodyPr/>
                    <a:lstStyle/>
                    <a:p>
                      <a:pPr algn="ctr" fontAlgn="base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10-20-25 сквер б/н на Полюстровском пр. между д. 15 и д. 19, корп. 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ru-RU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3889593831"/>
                  </a:ext>
                </a:extLst>
              </a:tr>
              <a:tr h="100079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Клён </a:t>
                      </a:r>
                      <a:r>
                        <a:rPr lang="ru-RU" sz="1200" kern="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Друммонди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246486637"/>
                  </a:ext>
                </a:extLst>
              </a:tr>
              <a:tr h="100079">
                <a:tc gridSpan="3">
                  <a:txBody>
                    <a:bodyPr/>
                    <a:lstStyle/>
                    <a:p>
                      <a:pPr algn="ctr" fontAlgn="base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10-20-2 сквер б/н между д. 9 и д. 11 по Полюстровскому пр.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ru-RU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180761400"/>
                  </a:ext>
                </a:extLst>
              </a:tr>
              <a:tr h="100079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Ива </a:t>
                      </a:r>
                      <a:r>
                        <a:rPr lang="ru-RU" sz="1200" kern="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Буллата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394791438"/>
                  </a:ext>
                </a:extLst>
              </a:tr>
              <a:tr h="100079">
                <a:tc gridSpan="3"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10-20-10 сквер б/н между д. 18, д. 16 и д. 14 по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Герасимовской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ru-RU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3609763328"/>
                  </a:ext>
                </a:extLst>
              </a:tr>
              <a:tr h="100079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Клён </a:t>
                      </a:r>
                      <a:r>
                        <a:rPr lang="ru-RU" sz="1200" kern="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Друммонди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2584597479"/>
                  </a:ext>
                </a:extLst>
              </a:tr>
              <a:tr h="100079">
                <a:tc gridSpan="3"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10-20-6 сквер б/н на Кондратьевском пр., д. 83, корп. 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ru-RU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330318506"/>
                  </a:ext>
                </a:extLst>
              </a:tr>
              <a:tr h="285032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Клён </a:t>
                      </a:r>
                      <a:r>
                        <a:rPr lang="ru-RU" sz="1200" kern="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Друммонди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387211848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B2C61-95B7-5253-C3E4-D511AE7B258F}"/>
              </a:ext>
            </a:extLst>
          </p:cNvPr>
          <p:cNvSpPr txBox="1">
            <a:spLocks/>
          </p:cNvSpPr>
          <p:nvPr/>
        </p:nvSpPr>
        <p:spPr bwMode="auto">
          <a:xfrm>
            <a:off x="179512" y="5949280"/>
            <a:ext cx="8712968" cy="85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Кондратьевский пр., д.75/1 – 77/1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BB9C2E-F439-F891-0034-35EB672F87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03322"/>
            <a:ext cx="4176464" cy="25777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5DFB721-D8CB-74B0-20B3-4D01F487F9E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3204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Снос деревьев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5A2C9D-0FCD-7BD6-399F-405D405E92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176464" cy="257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047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51937E-F384-FC41-2D67-D82EB50A313E}"/>
              </a:ext>
            </a:extLst>
          </p:cNvPr>
          <p:cNvSpPr txBox="1">
            <a:spLocks/>
          </p:cNvSpPr>
          <p:nvPr/>
        </p:nvSpPr>
        <p:spPr bwMode="auto">
          <a:xfrm>
            <a:off x="539750" y="5949280"/>
            <a:ext cx="8229600" cy="85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Федосеенко, д. 34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C5C9E4-33A2-AF8A-82CB-8F01C92DC82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3204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Снос деревьев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2733FC9-5FB9-E18D-A5A3-3448067DFA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99" y="712300"/>
            <a:ext cx="3779247" cy="542157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51AEA2D-AD0B-BE4C-DF47-5C8EEF670D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849" y="712300"/>
            <a:ext cx="3779247" cy="542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507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Снос деревьев</a:t>
            </a:r>
          </a:p>
        </p:txBody>
      </p:sp>
      <p:sp>
        <p:nvSpPr>
          <p:cNvPr id="9220" name="Заголовок 1"/>
          <p:cNvSpPr txBox="1">
            <a:spLocks/>
          </p:cNvSpPr>
          <p:nvPr/>
        </p:nvSpPr>
        <p:spPr bwMode="auto">
          <a:xfrm>
            <a:off x="539750" y="5949280"/>
            <a:ext cx="8229600" cy="85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Замшина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д. 32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65C22D8-6776-CBC7-7658-3E86867FEF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777842"/>
            <a:ext cx="3779247" cy="542792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E8C4A7-B958-A880-DA47-6DF075DDD0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71622"/>
            <a:ext cx="432048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876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9A2054-4D7E-B373-7EF0-45962F4A2B67}"/>
              </a:ext>
            </a:extLst>
          </p:cNvPr>
          <p:cNvSpPr txBox="1">
            <a:spLocks/>
          </p:cNvSpPr>
          <p:nvPr/>
        </p:nvSpPr>
        <p:spPr bwMode="auto">
          <a:xfrm>
            <a:off x="539750" y="5949280"/>
            <a:ext cx="8229600" cy="85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пр. Металлистов, д. 61/1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6BDD9C-63C5-477D-5EDE-783EF4DEEF0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Снос деревьев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419B68-324D-8488-6209-28A7FB6F5B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929" y="737550"/>
            <a:ext cx="3808025" cy="53975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DBA8B93-463E-7655-C909-F9343A58E9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93" y="730228"/>
            <a:ext cx="3779247" cy="540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034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1219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Снос деревьев</a:t>
            </a:r>
          </a:p>
        </p:txBody>
      </p:sp>
      <p:sp>
        <p:nvSpPr>
          <p:cNvPr id="9220" name="Заголовок 1"/>
          <p:cNvSpPr txBox="1">
            <a:spLocks/>
          </p:cNvSpPr>
          <p:nvPr/>
        </p:nvSpPr>
        <p:spPr bwMode="auto">
          <a:xfrm>
            <a:off x="539750" y="5949280"/>
            <a:ext cx="8229600" cy="85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пр. Металлистов, д. 61/2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8930982-6A6D-8D84-1579-E422F8E2E0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34078"/>
            <a:ext cx="3779247" cy="538984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688B15-C4CC-50EC-CE62-122E4A4F4A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978" y="732986"/>
            <a:ext cx="3779246" cy="538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39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E050DA-6308-9707-E65A-C8F2BAAA1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74638"/>
            <a:ext cx="8784976" cy="706090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Адресная программа посадки зеленых насаждений в 2023 году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1AE05F4F-B667-D55F-D650-752267DDC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9872" y="1600201"/>
            <a:ext cx="5266928" cy="1756792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E01D0969-A9F7-4632-0768-64EC021966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552706"/>
              </p:ext>
            </p:extLst>
          </p:nvPr>
        </p:nvGraphicFramePr>
        <p:xfrm>
          <a:off x="251520" y="764704"/>
          <a:ext cx="8640959" cy="51737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1950948505"/>
                    </a:ext>
                  </a:extLst>
                </a:gridCol>
                <a:gridCol w="6840760">
                  <a:extLst>
                    <a:ext uri="{9D8B030D-6E8A-4147-A177-3AD203B41FA5}">
                      <a16:colId xmlns:a16="http://schemas.microsoft.com/office/drawing/2014/main" val="1255034915"/>
                    </a:ext>
                  </a:extLst>
                </a:gridCol>
                <a:gridCol w="1080119">
                  <a:extLst>
                    <a:ext uri="{9D8B030D-6E8A-4147-A177-3AD203B41FA5}">
                      <a16:colId xmlns:a16="http://schemas.microsoft.com/office/drawing/2014/main" val="2059425487"/>
                    </a:ext>
                  </a:extLst>
                </a:gridCol>
              </a:tblGrid>
              <a:tr h="100079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Порода дерева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algn="ctr" fontAlgn="base">
                        <a:tabLst>
                          <a:tab pos="665480" algn="l"/>
                          <a:tab pos="1276985" algn="ctr"/>
                        </a:tabLst>
                      </a:pPr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(шт.)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754267564"/>
                  </a:ext>
                </a:extLst>
              </a:tr>
              <a:tr h="200159">
                <a:tc gridSpan="3"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10-20-40 сквер б/н между д. 75, корп. 1, д. 77, корп. 1 и д. 75, корп. 2, по Кондратьевскому пр.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ru-RU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2202735252"/>
                  </a:ext>
                </a:extLst>
              </a:tr>
              <a:tr h="100079"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Ива </a:t>
                      </a:r>
                      <a:r>
                        <a:rPr lang="ru-RU" sz="1200" kern="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Буллата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2287240951"/>
                  </a:ext>
                </a:extLst>
              </a:tr>
              <a:tr h="200159">
                <a:tc gridSpan="3">
                  <a:txBody>
                    <a:bodyPr/>
                    <a:lstStyle/>
                    <a:p>
                      <a:pPr algn="ctr" fontAlgn="base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10-20-12 сквер б/н между д. 81, корп. 1, д. 77, корп. 3, и д. 81, корп. 2, по Кондратьевскому пр.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ru-RU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1006315000"/>
                  </a:ext>
                </a:extLst>
              </a:tr>
              <a:tr h="178466">
                <a:tc rowSpan="2">
                  <a:txBody>
                    <a:bodyPr/>
                    <a:lstStyle/>
                    <a:p>
                      <a:pPr algn="ctr"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Ива </a:t>
                      </a:r>
                      <a:r>
                        <a:rPr lang="ru-RU" sz="1200" kern="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Буллата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165808732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Клён </a:t>
                      </a:r>
                      <a:r>
                        <a:rPr lang="ru-RU" sz="1200" kern="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Друммонди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1966975236"/>
                  </a:ext>
                </a:extLst>
              </a:tr>
              <a:tr h="200159">
                <a:tc gridSpan="3">
                  <a:txBody>
                    <a:bodyPr/>
                    <a:lstStyle/>
                    <a:p>
                      <a:pPr algn="ctr" fontAlgn="base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10-20-29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cквер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б/н во дворе д. 4, д. 6 и д. 8/53 по Лабораторной ул., д. 42 по Кондратьевскому пр. и д. 51 по Полюстровскому пр.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ru-RU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4266728595"/>
                  </a:ext>
                </a:extLst>
              </a:tr>
              <a:tr h="100079">
                <a:tc rowSpan="4">
                  <a:txBody>
                    <a:bodyPr/>
                    <a:lstStyle/>
                    <a:p>
                      <a:pPr algn="ctr"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Клен остролистный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290626956"/>
                  </a:ext>
                </a:extLst>
              </a:tr>
              <a:tr h="1000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Ива белая, шаровидная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1518946304"/>
                  </a:ext>
                </a:extLst>
              </a:tr>
              <a:tr h="1000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Сирень обыкновенная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1382952951"/>
                  </a:ext>
                </a:extLst>
              </a:tr>
              <a:tr h="1000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Форзиция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4125068761"/>
                  </a:ext>
                </a:extLst>
              </a:tr>
              <a:tr h="100079">
                <a:tc gridSpan="3">
                  <a:txBody>
                    <a:bodyPr/>
                    <a:lstStyle/>
                    <a:p>
                      <a:pPr algn="ctr" fontAlgn="base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10-20-3 сквер б/н между д. 15 по Бестужевской ул. и д. 10 по Герасимовской ул.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ru-RU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3922110413"/>
                  </a:ext>
                </a:extLst>
              </a:tr>
              <a:tr h="100079">
                <a:tc rowSpan="6">
                  <a:txBody>
                    <a:bodyPr/>
                    <a:lstStyle/>
                    <a:p>
                      <a:pPr algn="ctr"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Клен красный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3964502820"/>
                  </a:ext>
                </a:extLst>
              </a:tr>
              <a:tr h="1000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Ива шаровидная ломкая</a:t>
                      </a:r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1334629309"/>
                  </a:ext>
                </a:extLst>
              </a:tr>
              <a:tr h="1000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Рябина обыкновенная</a:t>
                      </a:r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3298082100"/>
                  </a:ext>
                </a:extLst>
              </a:tr>
              <a:tr h="1000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Пузыреплодник </a:t>
                      </a:r>
                      <a:r>
                        <a:rPr lang="ru-RU" sz="1200" kern="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калинолистный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3746228039"/>
                  </a:ext>
                </a:extLst>
              </a:tr>
              <a:tr h="2001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Пузыреплодник </a:t>
                      </a:r>
                      <a:r>
                        <a:rPr lang="ru-RU" sz="1200" kern="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калинолистный</a:t>
                      </a:r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diabolo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2479532914"/>
                  </a:ext>
                </a:extLst>
              </a:tr>
              <a:tr h="1000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Спирея японская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3391453056"/>
                  </a:ext>
                </a:extLst>
              </a:tr>
              <a:tr h="200159">
                <a:tc gridSpan="3">
                  <a:txBody>
                    <a:bodyPr/>
                    <a:lstStyle/>
                    <a:p>
                      <a:pPr algn="ctr"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ЗНОП МЗ 10-20-43 </a:t>
                      </a:r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сквер б/н южнее д. 31, д. 33, д. 35 по пр. Маршала Блюхера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ru-RU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3807096054"/>
                  </a:ext>
                </a:extLst>
              </a:tr>
              <a:tr h="100079">
                <a:tc rowSpan="4">
                  <a:txBody>
                    <a:bodyPr/>
                    <a:lstStyle/>
                    <a:p>
                      <a:pPr algn="ctr"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2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Клен остролистный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3415554683"/>
                  </a:ext>
                </a:extLst>
              </a:tr>
              <a:tr h="1000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Ива шаровидная ломкая</a:t>
                      </a:r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3577666954"/>
                  </a:ext>
                </a:extLst>
              </a:tr>
              <a:tr h="1000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Спирея серая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2847267959"/>
                  </a:ext>
                </a:extLst>
              </a:tr>
              <a:tr h="1000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Спирея японская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1204970067"/>
                  </a:ext>
                </a:extLst>
              </a:tr>
              <a:tr h="100079">
                <a:tc gridSpan="3">
                  <a:txBody>
                    <a:bodyPr/>
                    <a:lstStyle/>
                    <a:p>
                      <a:pPr algn="ctr"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</a:t>
                      </a:r>
                      <a:r>
                        <a:rPr lang="ru-RU" sz="1200" kern="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Замшина</a:t>
                      </a:r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д. 27 корп. 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ru-RU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939964345"/>
                  </a:ext>
                </a:extLst>
              </a:tr>
              <a:tr h="100079">
                <a:tc rowSpan="2">
                  <a:txBody>
                    <a:bodyPr/>
                    <a:lstStyle/>
                    <a:p>
                      <a:pPr algn="ctr"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Клен остролистный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175491816"/>
                  </a:ext>
                </a:extLst>
              </a:tr>
              <a:tr h="3497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Спирея </a:t>
                      </a:r>
                      <a:r>
                        <a:rPr lang="ru-RU" sz="1200" kern="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Вангутта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 sz="1200" kern="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428" marR="38428" marT="0" marB="0"/>
                </a:tc>
                <a:extLst>
                  <a:ext uri="{0D108BD9-81ED-4DB2-BD59-A6C34878D82A}">
                    <a16:rowId xmlns:a16="http://schemas.microsoft.com/office/drawing/2014/main" val="31956821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5917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 txBox="1">
            <a:spLocks/>
          </p:cNvSpPr>
          <p:nvPr/>
        </p:nvSpPr>
        <p:spPr bwMode="auto">
          <a:xfrm>
            <a:off x="539750" y="6173788"/>
            <a:ext cx="82296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Федосеенко, д. 25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C5A945D-4F9B-35CF-6C6C-1A25EE75FA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927" y="766264"/>
            <a:ext cx="3756780" cy="5325472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D7BCA938-AF0B-B01D-308B-557C60127FA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470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деревьев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366CCA24-2FAC-34AA-EEB5-3A8BF15209D8}"/>
              </a:ext>
            </a:extLst>
          </p:cNvPr>
          <p:cNvSpPr txBox="1">
            <a:spLocks/>
          </p:cNvSpPr>
          <p:nvPr/>
        </p:nvSpPr>
        <p:spPr bwMode="auto">
          <a:xfrm>
            <a:off x="539750" y="6173788"/>
            <a:ext cx="82296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Пискаревский пр., д. 10/2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EE9E894-691D-D9CB-53B4-53690275BB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926" y="766264"/>
            <a:ext cx="3779247" cy="5325472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D3162254-A36C-839E-A9D1-4F7441B3D4C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470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деревьев</a:t>
            </a:r>
          </a:p>
        </p:txBody>
      </p:sp>
    </p:spTree>
    <p:extLst>
      <p:ext uri="{BB962C8B-B14F-4D97-AF65-F5344CB8AC3E}">
        <p14:creationId xmlns:p14="http://schemas.microsoft.com/office/powerpoint/2010/main" val="54074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DD9207-0660-4B8C-B852-37F104DBC1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72959"/>
            <a:ext cx="5256584" cy="27117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916A05-B4DA-AC6D-66FD-687536D1E9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503" y="3572993"/>
            <a:ext cx="5256584" cy="2711739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1C47A04-12B5-A2B4-79B7-D189F5E3F5A3}"/>
              </a:ext>
            </a:extLst>
          </p:cNvPr>
          <p:cNvSpPr txBox="1">
            <a:spLocks/>
          </p:cNvSpPr>
          <p:nvPr/>
        </p:nvSpPr>
        <p:spPr bwMode="auto">
          <a:xfrm>
            <a:off x="539750" y="6173788"/>
            <a:ext cx="82296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Кондратьевский пр., д. 81/1 -81/2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F3C90AB-9139-DD62-6081-B408AC5541B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6470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деревьев</a:t>
            </a:r>
          </a:p>
        </p:txBody>
      </p:sp>
    </p:spTree>
    <p:extLst>
      <p:ext uri="{BB962C8B-B14F-4D97-AF65-F5344CB8AC3E}">
        <p14:creationId xmlns:p14="http://schemas.microsoft.com/office/powerpoint/2010/main" val="2001460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4AE85C-F941-BE00-3763-77C1D18EFC11}"/>
              </a:ext>
            </a:extLst>
          </p:cNvPr>
          <p:cNvSpPr txBox="1">
            <a:spLocks/>
          </p:cNvSpPr>
          <p:nvPr/>
        </p:nvSpPr>
        <p:spPr bwMode="auto">
          <a:xfrm>
            <a:off x="539750" y="6173788"/>
            <a:ext cx="82296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Кондратьевский пр., д. 81/1 -81/2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56B0541-3169-E266-36FB-5052F926E3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71488"/>
            <a:ext cx="5256584" cy="27256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81F8EE-F57E-A5D3-1562-9235461A97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247" y="3573016"/>
            <a:ext cx="5256583" cy="27368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A748CB-566C-4AD1-B2AB-85CA0A52BE3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11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деревьев</a:t>
            </a:r>
          </a:p>
        </p:txBody>
      </p:sp>
    </p:spTree>
    <p:extLst>
      <p:ext uri="{BB962C8B-B14F-4D97-AF65-F5344CB8AC3E}">
        <p14:creationId xmlns:p14="http://schemas.microsoft.com/office/powerpoint/2010/main" val="1363884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F965908-4425-2DDB-AA2B-7AE26ACBE9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1" y="740836"/>
            <a:ext cx="3779248" cy="53509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151F86-EFC8-64E9-1CAF-283A6B9D5B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001" y="728756"/>
            <a:ext cx="3779248" cy="53509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DAA318E-C5BF-E42F-1EC8-A78AED598872}"/>
              </a:ext>
            </a:extLst>
          </p:cNvPr>
          <p:cNvSpPr txBox="1">
            <a:spLocks/>
          </p:cNvSpPr>
          <p:nvPr/>
        </p:nvSpPr>
        <p:spPr bwMode="auto">
          <a:xfrm>
            <a:off x="539750" y="6173788"/>
            <a:ext cx="82296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Антоновская ул. , д. 14/2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821A00-F8C2-07E6-8095-D74A7FF3B6C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11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деревьев</a:t>
            </a:r>
          </a:p>
        </p:txBody>
      </p:sp>
    </p:spTree>
    <p:extLst>
      <p:ext uri="{BB962C8B-B14F-4D97-AF65-F5344CB8AC3E}">
        <p14:creationId xmlns:p14="http://schemas.microsoft.com/office/powerpoint/2010/main" val="4650095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3649</TotalTime>
  <Words>2104</Words>
  <Application>Microsoft Office PowerPoint</Application>
  <PresentationFormat>Экран (4:3)</PresentationFormat>
  <Paragraphs>477</Paragraphs>
  <Slides>34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Calibri</vt:lpstr>
      <vt:lpstr>Times New Roman</vt:lpstr>
      <vt:lpstr>Тема Office</vt:lpstr>
      <vt:lpstr>CorelDRAW</vt:lpstr>
      <vt:lpstr> Местная администрация  муниципального образования  Финляндский округ </vt:lpstr>
      <vt:lpstr>Отчет о результатах выполнения работ           по компенсационному озеленению территорий муниципального образования Финляндский округ              в 2023 году </vt:lpstr>
      <vt:lpstr>Презентация PowerPoint</vt:lpstr>
      <vt:lpstr>Адресная программа посадки зеленых насаждений в 2023 году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Адресная программа по сносу/омоложению/обрезке деревьев, корчевки пней</vt:lpstr>
      <vt:lpstr>Адресная программа по сносу/омоложению/обрезке деревьев, корчевки пней</vt:lpstr>
      <vt:lpstr>Адресная программа по сносу/омоложению/обрезке деревьев, корчевки пней</vt:lpstr>
      <vt:lpstr>Адресная программа по сносу/омоложению/обрезке деревьев, корчевки пней</vt:lpstr>
      <vt:lpstr>Адресная программа по сносу/омоложению/обрезке деревьев, корчевки пней</vt:lpstr>
      <vt:lpstr>Адресная программа по сносу/омоложению/обрезке деревьев, корчевки пней</vt:lpstr>
      <vt:lpstr>Снос деревьев</vt:lpstr>
      <vt:lpstr>Снос деревьев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Снос деревьев</vt:lpstr>
      <vt:lpstr>Презентация PowerPoint</vt:lpstr>
      <vt:lpstr>Снос деревьев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орготдел</dc:creator>
  <cp:lastModifiedBy>Офис 09</cp:lastModifiedBy>
  <cp:revision>170</cp:revision>
  <dcterms:created xsi:type="dcterms:W3CDTF">2012-05-08T20:01:29Z</dcterms:created>
  <dcterms:modified xsi:type="dcterms:W3CDTF">2024-06-14T06:59:16Z</dcterms:modified>
</cp:coreProperties>
</file>